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9" r:id="rId3"/>
    <p:sldId id="259" r:id="rId4"/>
    <p:sldId id="258" r:id="rId5"/>
    <p:sldId id="261" r:id="rId6"/>
    <p:sldId id="283" r:id="rId7"/>
    <p:sldId id="325" r:id="rId8"/>
    <p:sldId id="326" r:id="rId9"/>
    <p:sldId id="263" r:id="rId10"/>
    <p:sldId id="264" r:id="rId11"/>
    <p:sldId id="265" r:id="rId12"/>
    <p:sldId id="284" r:id="rId13"/>
    <p:sldId id="285" r:id="rId14"/>
    <p:sldId id="286" r:id="rId15"/>
    <p:sldId id="287" r:id="rId16"/>
    <p:sldId id="288" r:id="rId17"/>
    <p:sldId id="289" r:id="rId18"/>
    <p:sldId id="301" r:id="rId19"/>
    <p:sldId id="302" r:id="rId20"/>
    <p:sldId id="303" r:id="rId21"/>
    <p:sldId id="305" r:id="rId22"/>
    <p:sldId id="304" r:id="rId23"/>
    <p:sldId id="290" r:id="rId24"/>
    <p:sldId id="291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292" r:id="rId34"/>
    <p:sldId id="293" r:id="rId35"/>
    <p:sldId id="266" r:id="rId36"/>
    <p:sldId id="267" r:id="rId37"/>
    <p:sldId id="268" r:id="rId38"/>
    <p:sldId id="271" r:id="rId39"/>
    <p:sldId id="269" r:id="rId40"/>
    <p:sldId id="270" r:id="rId41"/>
    <p:sldId id="272" r:id="rId42"/>
    <p:sldId id="273" r:id="rId43"/>
    <p:sldId id="274" r:id="rId44"/>
    <p:sldId id="276" r:id="rId45"/>
    <p:sldId id="275" r:id="rId46"/>
    <p:sldId id="277" r:id="rId47"/>
    <p:sldId id="278" r:id="rId48"/>
    <p:sldId id="279" r:id="rId49"/>
    <p:sldId id="280" r:id="rId50"/>
    <p:sldId id="281" r:id="rId51"/>
    <p:sldId id="282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18" r:id="rId60"/>
    <p:sldId id="319" r:id="rId61"/>
    <p:sldId id="320" r:id="rId62"/>
    <p:sldId id="321" r:id="rId63"/>
    <p:sldId id="306" r:id="rId64"/>
    <p:sldId id="307" r:id="rId65"/>
    <p:sldId id="308" r:id="rId66"/>
    <p:sldId id="322" r:id="rId67"/>
    <p:sldId id="323" r:id="rId68"/>
    <p:sldId id="324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97A95326-261A-44F6-AD2D-A8DE636CA40E}">
          <p14:sldIdLst>
            <p14:sldId id="257"/>
            <p14:sldId id="309"/>
            <p14:sldId id="259"/>
            <p14:sldId id="258"/>
            <p14:sldId id="261"/>
            <p14:sldId id="283"/>
            <p14:sldId id="325"/>
            <p14:sldId id="326"/>
            <p14:sldId id="263"/>
            <p14:sldId id="264"/>
            <p14:sldId id="265"/>
            <p14:sldId id="284"/>
            <p14:sldId id="285"/>
            <p14:sldId id="286"/>
            <p14:sldId id="287"/>
            <p14:sldId id="288"/>
            <p14:sldId id="289"/>
            <p14:sldId id="301"/>
            <p14:sldId id="302"/>
            <p14:sldId id="303"/>
            <p14:sldId id="305"/>
            <p14:sldId id="304"/>
            <p14:sldId id="290"/>
            <p14:sldId id="291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292"/>
            <p14:sldId id="293"/>
            <p14:sldId id="266"/>
            <p14:sldId id="267"/>
            <p14:sldId id="268"/>
            <p14:sldId id="271"/>
            <p14:sldId id="269"/>
            <p14:sldId id="270"/>
            <p14:sldId id="272"/>
            <p14:sldId id="273"/>
            <p14:sldId id="274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  <p14:sldId id="294"/>
            <p14:sldId id="295"/>
            <p14:sldId id="296"/>
            <p14:sldId id="297"/>
            <p14:sldId id="298"/>
            <p14:sldId id="299"/>
            <p14:sldId id="300"/>
            <p14:sldId id="318"/>
            <p14:sldId id="319"/>
            <p14:sldId id="320"/>
            <p14:sldId id="321"/>
            <p14:sldId id="306"/>
            <p14:sldId id="307"/>
            <p14:sldId id="308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4F8"/>
    <a:srgbClr val="E7FFA3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4660"/>
  </p:normalViewPr>
  <p:slideViewPr>
    <p:cSldViewPr snapToGrid="0">
      <p:cViewPr>
        <p:scale>
          <a:sx n="75" d="100"/>
          <a:sy n="75" d="100"/>
        </p:scale>
        <p:origin x="4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CB22A-2CBA-4375-4AA7-D182687B5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0B25C9-08E6-F8B7-A96C-8F7C9EE38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F76D2-323D-A704-D618-27B75551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88C54-E559-476B-BA62-6192540166CE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70A42-3F63-D9FE-6E5E-9AAD9890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F0850-3D8C-E9D5-F550-E29EF6E5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643A-4025-4C46-9979-A9A668802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01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D097E-46B6-9252-61D7-8BD9FD11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11C73-ADBE-7EF8-25FF-A24FD580C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94E2C-0442-2A39-C3ED-275BBA845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88C54-E559-476B-BA62-6192540166CE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60A17-C2EF-3E06-0B42-83C7AB37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A11BC-2B98-9318-727A-6AF98659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643A-4025-4C46-9979-A9A668802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87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A8917-E2D8-0364-B1B1-1E3BF24D7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4D0824-AAB9-565D-0E9C-B5F677DB9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8C14A-4386-D59C-6071-8E425847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88C54-E559-476B-BA62-6192540166CE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220D9-64ED-51BA-67EA-DD957038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F6F98-177E-F151-7F03-D7502677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643A-4025-4C46-9979-A9A668802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6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87C10-5178-5876-4CD1-27877603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FA7FE-1680-99AA-A9A9-0DDF71EE7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B15C1-D1E6-9143-F534-6000F075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88C54-E559-476B-BA62-6192540166CE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064428-8B00-3933-C03A-D21FEA9FB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9EDFF2-FABF-812B-3C43-63875301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643A-4025-4C46-9979-A9A668802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850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blipFill dpi="0" rotWithShape="1">
          <a:blip r:embed="rId2">
            <a:alphaModFix amt="90000"/>
            <a:lum/>
          </a:blip>
          <a:srcRect/>
          <a:stretch>
            <a:fillRect t="17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B6C3729-EBA5-DF45-CC3A-3F4740471F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6000" cy="84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97E1B7-B2A8-62AB-C084-6AD28E84F797}"/>
              </a:ext>
            </a:extLst>
          </p:cNvPr>
          <p:cNvSpPr txBox="1"/>
          <p:nvPr userDrawn="1"/>
        </p:nvSpPr>
        <p:spPr>
          <a:xfrm>
            <a:off x="872197" y="30074"/>
            <a:ext cx="4994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Coding Forest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4849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alphaModFix amt="82000"/>
            <a:lum/>
          </a:blip>
          <a:srcRect/>
          <a:stretch>
            <a:fillRect l="15000" t="20000" r="15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264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EBC18F-5CC2-D30B-747E-7DAAA307C3D7}"/>
              </a:ext>
            </a:extLst>
          </p:cNvPr>
          <p:cNvSpPr/>
          <p:nvPr userDrawn="1"/>
        </p:nvSpPr>
        <p:spPr>
          <a:xfrm>
            <a:off x="0" y="0"/>
            <a:ext cx="12192000" cy="8581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B775F1-7817-AFC0-1E6A-D5E8A80047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161" y="50556"/>
            <a:ext cx="2591532" cy="17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33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CFBA4-3D56-DAD2-FE80-053438B7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E1C10-E324-EDFD-CBE8-B7C950498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C05BD3-C64E-1EB9-7823-3A039DBB9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E91F5-F9A4-1C4D-34AA-01EA7C7B3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88C54-E559-476B-BA62-6192540166CE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5F045-46F3-674C-7F97-1346D595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02B014-4FA6-4840-41CE-3BCB636E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643A-4025-4C46-9979-A9A668802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92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DD3A6-E80F-B0C0-4E3F-59BDCA55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C476E5-43E3-874A-99F1-1DC56F348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6A49E-A5CC-FDBD-50F9-FFDDD80DD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67F2A6-19BB-BD0C-D982-3B58FC123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52A671-AD6F-EFE7-FC99-6E9D301FD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E6B957-9BC3-79B4-C399-74CE3D16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88C54-E559-476B-BA62-6192540166CE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B6FA79-F5BC-35FD-A0F7-0F34810B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F61075-C3AB-C68A-80CF-3D50E80C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643A-4025-4C46-9979-A9A668802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8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900F8-D9A9-39D8-7E8B-83055022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FD7643-D84F-EA7F-715C-787D339B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627A28-E428-6691-F1A5-52BCFCE78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D94D5B-62A8-8ECB-FAAC-8331D6C6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88C54-E559-476B-BA62-6192540166CE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1E2C4-AE4F-50C8-414F-B56450941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141C7C-F7D4-A4BA-3B56-A883C4D3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643A-4025-4C46-9979-A9A668802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50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34066-864C-1BAC-F3B4-0A1F5DF5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D42EC6-3D98-A230-3324-EC36FB1E9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C0E059-DC2A-E926-1132-0CAE01730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7FCFB-EAC7-9AC0-03C0-255867CD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88C54-E559-476B-BA62-6192540166CE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7388E0-2779-24DF-DF1F-4AE70704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CB98EA-AC03-C539-6C30-9E84118D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643A-4025-4C46-9979-A9A668802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09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EDEEAE-7E10-2910-7083-CF6CA7F5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A6BED-891C-3B31-99CA-DABB74F4B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54F2B-6C09-D19C-A3A9-A6FD8F10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88C54-E559-476B-BA62-6192540166CE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1A8BB8-4E68-9CF0-07C5-CCE07641B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B2F826-F767-3558-5329-4473D4618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C643A-4025-4C46-9979-A9A668802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7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5" r:id="rId5"/>
    <p:sldLayoutId id="2147483652" r:id="rId6"/>
    <p:sldLayoutId id="2147483653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2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4" y="152678"/>
            <a:ext cx="3230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>
                <a:solidFill>
                  <a:srgbClr val="0070C0"/>
                </a:solidFill>
              </a:rPr>
              <a:t>메뉴바</a:t>
            </a:r>
            <a:endParaRPr lang="ko-KR" altLang="en-US" sz="30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1205845"/>
            <a:ext cx="10058400" cy="4452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로그인 전 코드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934" y="5834553"/>
            <a:ext cx="724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드랍다운을</a:t>
            </a:r>
            <a:r>
              <a:rPr lang="ko-KR" altLang="en-US" dirty="0" smtClean="0"/>
              <a:t> 이용해 </a:t>
            </a:r>
            <a:r>
              <a:rPr lang="ko-KR" altLang="en-US" dirty="0" err="1" smtClean="0"/>
              <a:t>메뉴바를</a:t>
            </a:r>
            <a:r>
              <a:rPr lang="ko-KR" altLang="en-US" dirty="0" smtClean="0"/>
              <a:t> 아래로 내려가도록 표현하였으며 </a:t>
            </a:r>
            <a:r>
              <a:rPr lang="en-US" altLang="ko-KR" dirty="0" err="1" smtClean="0"/>
              <a:t>sessionID</a:t>
            </a:r>
            <a:r>
              <a:rPr lang="ko-KR" altLang="en-US" dirty="0" smtClean="0"/>
              <a:t>를 이용해 로그인 전과 후로 나눴습니다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3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4" y="152678"/>
            <a:ext cx="3230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>
                <a:solidFill>
                  <a:srgbClr val="0070C0"/>
                </a:solidFill>
              </a:rPr>
              <a:t>메뉴바</a:t>
            </a:r>
            <a:endParaRPr lang="ko-KR" altLang="en-US" sz="30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로그인 후와 관리자 코드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466" y="5624085"/>
            <a:ext cx="1034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sessionID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sessionID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일 경우 관리자 모드로 바뀌도록 설정해줬습니다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Root</a:t>
            </a:r>
            <a:r>
              <a:rPr lang="ko-KR" altLang="en-US" dirty="0" smtClean="0"/>
              <a:t>는 회원가입 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일 경우 관리자로 설정되도록 했으며 그게 아닐 경우 일반회원으로 적용되도록 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관리자는 상품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게시판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아래는 장바구니로 이동하는 코드입니다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9" y="1189986"/>
            <a:ext cx="10058400" cy="31753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4094102"/>
            <a:ext cx="10058400" cy="154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B12269-01B0-3DC4-4625-AEA5CC12AE45}"/>
              </a:ext>
            </a:extLst>
          </p:cNvPr>
          <p:cNvSpPr txBox="1"/>
          <p:nvPr/>
        </p:nvSpPr>
        <p:spPr>
          <a:xfrm>
            <a:off x="401833" y="177888"/>
            <a:ext cx="1559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로그인</a:t>
            </a:r>
            <a:endParaRPr lang="en-US" altLang="ko-KR" sz="3000" b="1" dirty="0"/>
          </a:p>
          <a:p>
            <a:endParaRPr lang="en-US" altLang="ko-KR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7FC32C-5F35-D6A7-BC41-5B934DC57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408269"/>
            <a:ext cx="9000000" cy="53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6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B12269-01B0-3DC4-4625-AEA5CC12AE45}"/>
              </a:ext>
            </a:extLst>
          </p:cNvPr>
          <p:cNvSpPr txBox="1"/>
          <p:nvPr/>
        </p:nvSpPr>
        <p:spPr>
          <a:xfrm>
            <a:off x="401833" y="177888"/>
            <a:ext cx="1559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로그인</a:t>
            </a:r>
            <a:endParaRPr lang="en-US" altLang="ko-KR" sz="3000" b="1" dirty="0"/>
          </a:p>
          <a:p>
            <a:endParaRPr lang="en-US" altLang="ko-KR" sz="3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10ED6A-B963-D8E6-799A-06398D96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26" y="1193551"/>
            <a:ext cx="9587045" cy="5664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2D28B0-58CD-249F-A1FA-3B9E8AE0F0D9}"/>
              </a:ext>
            </a:extLst>
          </p:cNvPr>
          <p:cNvSpPr txBox="1"/>
          <p:nvPr/>
        </p:nvSpPr>
        <p:spPr>
          <a:xfrm>
            <a:off x="3332194" y="316387"/>
            <a:ext cx="568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addMember.jsp</a:t>
            </a:r>
            <a:r>
              <a:rPr lang="ko-KR" altLang="en-US" b="1" dirty="0">
                <a:solidFill>
                  <a:srgbClr val="C00000"/>
                </a:solidFill>
              </a:rPr>
              <a:t>에서 </a:t>
            </a:r>
            <a:r>
              <a:rPr lang="en-US" altLang="ko-KR" b="1" dirty="0">
                <a:solidFill>
                  <a:srgbClr val="C00000"/>
                </a:solidFill>
              </a:rPr>
              <a:t>DB </a:t>
            </a:r>
            <a:r>
              <a:rPr lang="ko-KR" altLang="en-US" b="1" dirty="0">
                <a:solidFill>
                  <a:srgbClr val="C00000"/>
                </a:solidFill>
              </a:rPr>
              <a:t>데이터를 받아와 로그인</a:t>
            </a:r>
          </a:p>
        </p:txBody>
      </p:sp>
    </p:spTree>
    <p:extLst>
      <p:ext uri="{BB962C8B-B14F-4D97-AF65-F5344CB8AC3E}">
        <p14:creationId xmlns:p14="http://schemas.microsoft.com/office/powerpoint/2010/main" val="324920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C72E07-10ED-E149-7211-2BF99FC7F62F}"/>
              </a:ext>
            </a:extLst>
          </p:cNvPr>
          <p:cNvSpPr txBox="1"/>
          <p:nvPr/>
        </p:nvSpPr>
        <p:spPr>
          <a:xfrm>
            <a:off x="379007" y="177695"/>
            <a:ext cx="2433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로그인</a:t>
            </a:r>
            <a:r>
              <a:rPr lang="en-US" altLang="ko-KR" sz="3000" b="1" dirty="0"/>
              <a:t> </a:t>
            </a:r>
            <a:r>
              <a:rPr lang="ko-KR" altLang="en-US" sz="3000" b="1" dirty="0"/>
              <a:t>실패</a:t>
            </a:r>
            <a:endParaRPr lang="en-US" altLang="ko-KR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57ECC-4952-CEE5-9A2B-11F1233CD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361203"/>
            <a:ext cx="9000000" cy="544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D35A0E-5F80-2789-7E4F-999929C99AB2}"/>
              </a:ext>
            </a:extLst>
          </p:cNvPr>
          <p:cNvSpPr txBox="1"/>
          <p:nvPr/>
        </p:nvSpPr>
        <p:spPr>
          <a:xfrm>
            <a:off x="3332194" y="316387"/>
            <a:ext cx="568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DB </a:t>
            </a:r>
            <a:r>
              <a:rPr lang="ko-KR" altLang="en-US" b="1" dirty="0">
                <a:solidFill>
                  <a:srgbClr val="C00000"/>
                </a:solidFill>
              </a:rPr>
              <a:t>데이터 와 일치하지 않으면 로그인 실패</a:t>
            </a:r>
          </a:p>
        </p:txBody>
      </p:sp>
    </p:spTree>
    <p:extLst>
      <p:ext uri="{BB962C8B-B14F-4D97-AF65-F5344CB8AC3E}">
        <p14:creationId xmlns:p14="http://schemas.microsoft.com/office/powerpoint/2010/main" val="404105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B035E9-9A34-B6FE-0DDE-587382D92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97" y="1183508"/>
            <a:ext cx="9000000" cy="5496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50888-4F42-428F-7846-E73403145962}"/>
              </a:ext>
            </a:extLst>
          </p:cNvPr>
          <p:cNvSpPr txBox="1"/>
          <p:nvPr/>
        </p:nvSpPr>
        <p:spPr>
          <a:xfrm>
            <a:off x="379007" y="177695"/>
            <a:ext cx="2433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회원가입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599436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C50888-4F42-428F-7846-E73403145962}"/>
              </a:ext>
            </a:extLst>
          </p:cNvPr>
          <p:cNvSpPr txBox="1"/>
          <p:nvPr/>
        </p:nvSpPr>
        <p:spPr>
          <a:xfrm>
            <a:off x="379007" y="177695"/>
            <a:ext cx="2433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회원가입</a:t>
            </a:r>
            <a:endParaRPr lang="en-US" altLang="ko-KR" sz="3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66D3C6-7D97-0D3A-6179-E1C40CEFD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97" y="1183508"/>
            <a:ext cx="9000000" cy="5496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F3A407-47CB-99D6-A862-A0F4F411F687}"/>
              </a:ext>
            </a:extLst>
          </p:cNvPr>
          <p:cNvSpPr txBox="1"/>
          <p:nvPr/>
        </p:nvSpPr>
        <p:spPr>
          <a:xfrm>
            <a:off x="3332194" y="316387"/>
            <a:ext cx="568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로그인을 위해 각 데이터를 입력해 </a:t>
            </a:r>
            <a:r>
              <a:rPr lang="en-US" altLang="ko-KR" b="1" dirty="0">
                <a:solidFill>
                  <a:srgbClr val="C00000"/>
                </a:solidFill>
              </a:rPr>
              <a:t>DB</a:t>
            </a:r>
            <a:r>
              <a:rPr lang="ko-KR" altLang="en-US" b="1" dirty="0">
                <a:solidFill>
                  <a:srgbClr val="C00000"/>
                </a:solidFill>
              </a:rPr>
              <a:t>로 전송</a:t>
            </a:r>
          </a:p>
        </p:txBody>
      </p:sp>
    </p:spTree>
    <p:extLst>
      <p:ext uri="{BB962C8B-B14F-4D97-AF65-F5344CB8AC3E}">
        <p14:creationId xmlns:p14="http://schemas.microsoft.com/office/powerpoint/2010/main" val="216848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C50888-4F42-428F-7846-E73403145962}"/>
              </a:ext>
            </a:extLst>
          </p:cNvPr>
          <p:cNvSpPr txBox="1"/>
          <p:nvPr/>
        </p:nvSpPr>
        <p:spPr>
          <a:xfrm>
            <a:off x="379007" y="177695"/>
            <a:ext cx="2834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/>
              <a:t>비밀번호 확인</a:t>
            </a:r>
            <a:endParaRPr lang="en-US" altLang="ko-KR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CA3F6E-14A3-787B-E133-A7563EA5F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868854"/>
            <a:ext cx="8686799" cy="33635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6FC751-468C-7459-E093-F82F75A86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21" y="4232365"/>
            <a:ext cx="7052738" cy="26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0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C50888-4F42-428F-7846-E73403145962}"/>
              </a:ext>
            </a:extLst>
          </p:cNvPr>
          <p:cNvSpPr txBox="1"/>
          <p:nvPr/>
        </p:nvSpPr>
        <p:spPr>
          <a:xfrm>
            <a:off x="379007" y="177695"/>
            <a:ext cx="2433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회원</a:t>
            </a:r>
            <a:r>
              <a:rPr lang="ko-KR" altLang="en-US" sz="3000" b="1" dirty="0" err="1" smtClean="0"/>
              <a:t>수정</a:t>
            </a:r>
            <a:endParaRPr lang="en-US" altLang="ko-KR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" y="1416484"/>
            <a:ext cx="10058400" cy="5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0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C50888-4F42-428F-7846-E73403145962}"/>
              </a:ext>
            </a:extLst>
          </p:cNvPr>
          <p:cNvSpPr txBox="1"/>
          <p:nvPr/>
        </p:nvSpPr>
        <p:spPr>
          <a:xfrm>
            <a:off x="379007" y="177695"/>
            <a:ext cx="2433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회원수정</a:t>
            </a:r>
            <a:endParaRPr lang="en-US" altLang="ko-KR" sz="3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7" y="1235556"/>
            <a:ext cx="10058400" cy="4566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58529" y="270028"/>
            <a:ext cx="7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</a:rPr>
              <a:t>sessionID</a:t>
            </a:r>
            <a:r>
              <a:rPr lang="ko-KR" altLang="en-US" b="1" dirty="0" smtClean="0">
                <a:solidFill>
                  <a:srgbClr val="C00000"/>
                </a:solidFill>
              </a:rPr>
              <a:t>를 통해 </a:t>
            </a:r>
            <a:r>
              <a:rPr lang="en-US" altLang="ko-KR" b="1" dirty="0" smtClean="0">
                <a:solidFill>
                  <a:srgbClr val="C00000"/>
                </a:solidFill>
              </a:rPr>
              <a:t>DB</a:t>
            </a:r>
            <a:r>
              <a:rPr lang="ko-KR" altLang="en-US" b="1" dirty="0" smtClean="0">
                <a:solidFill>
                  <a:srgbClr val="C00000"/>
                </a:solidFill>
              </a:rPr>
              <a:t>로 접근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20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57BE1C-FAEF-572C-2A8A-275E37D4CB89}"/>
              </a:ext>
            </a:extLst>
          </p:cNvPr>
          <p:cNvSpPr txBox="1"/>
          <p:nvPr/>
        </p:nvSpPr>
        <p:spPr>
          <a:xfrm>
            <a:off x="456216" y="542056"/>
            <a:ext cx="46135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</a:rPr>
              <a:t>팀 소개 </a:t>
            </a:r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</a:rPr>
              <a:t>및 역할</a:t>
            </a:r>
            <a:endParaRPr lang="ko-KR" altLang="en-US" sz="3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D8646-B330-C153-F57F-48B8B97D3BFE}"/>
              </a:ext>
            </a:extLst>
          </p:cNvPr>
          <p:cNvSpPr txBox="1"/>
          <p:nvPr/>
        </p:nvSpPr>
        <p:spPr>
          <a:xfrm>
            <a:off x="364776" y="1380565"/>
            <a:ext cx="4034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2019301005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김경민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기획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총괄 및 전반적인 코드 설계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2018301012 </a:t>
            </a:r>
            <a:r>
              <a:rPr lang="ko-KR" altLang="en-US" sz="1600" b="1" dirty="0" err="1" smtClean="0">
                <a:solidFill>
                  <a:schemeClr val="accent6">
                    <a:lumMod val="75000"/>
                  </a:schemeClr>
                </a:solidFill>
              </a:rPr>
              <a:t>김승겸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-SQL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사용을 위한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DB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설계</a:t>
            </a:r>
            <a:endParaRPr lang="en-US" altLang="ko-KR" sz="16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6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2019301020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김정철</a:t>
            </a:r>
            <a:endParaRPr lang="en-US" altLang="ko-KR" sz="16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아이디어 구축 및 새로운 기능 설계</a:t>
            </a:r>
            <a:endParaRPr lang="en-US" altLang="ko-KR" sz="16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5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C50888-4F42-428F-7846-E73403145962}"/>
              </a:ext>
            </a:extLst>
          </p:cNvPr>
          <p:cNvSpPr txBox="1"/>
          <p:nvPr/>
        </p:nvSpPr>
        <p:spPr>
          <a:xfrm>
            <a:off x="379007" y="177695"/>
            <a:ext cx="2433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회원수정</a:t>
            </a:r>
            <a:endParaRPr lang="en-US" altLang="ko-KR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02778" y="155885"/>
            <a:ext cx="724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데이터 실행한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쿼리문의</a:t>
            </a:r>
            <a:r>
              <a:rPr lang="ko-KR" altLang="en-US" b="1" dirty="0" smtClean="0">
                <a:solidFill>
                  <a:srgbClr val="C00000"/>
                </a:solidFill>
              </a:rPr>
              <a:t> 결과가 저장된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resultSet</a:t>
            </a:r>
            <a:r>
              <a:rPr lang="ko-KR" altLang="en-US" b="1" dirty="0" smtClean="0">
                <a:solidFill>
                  <a:srgbClr val="C00000"/>
                </a:solidFill>
              </a:rPr>
              <a:t>을 통해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입력된 수정된 정보를 저장시킵니다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7" y="1103806"/>
            <a:ext cx="10058400" cy="47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32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C50888-4F42-428F-7846-E73403145962}"/>
              </a:ext>
            </a:extLst>
          </p:cNvPr>
          <p:cNvSpPr txBox="1"/>
          <p:nvPr/>
        </p:nvSpPr>
        <p:spPr>
          <a:xfrm>
            <a:off x="379007" y="177695"/>
            <a:ext cx="2433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회원수정</a:t>
            </a:r>
            <a:endParaRPr lang="en-US" altLang="ko-KR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02778" y="155885"/>
            <a:ext cx="724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성별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생일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이메일은 수정할 경우 초기값을 보여주며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수정할 경우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err="1" smtClean="0">
                <a:solidFill>
                  <a:srgbClr val="C00000"/>
                </a:solidFill>
              </a:rPr>
              <a:t>수정값에</a:t>
            </a:r>
            <a:r>
              <a:rPr lang="ko-KR" altLang="en-US" b="1" dirty="0" smtClean="0">
                <a:solidFill>
                  <a:srgbClr val="C00000"/>
                </a:solidFill>
              </a:rPr>
              <a:t> 맞는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설정값을</a:t>
            </a:r>
            <a:r>
              <a:rPr lang="ko-KR" altLang="en-US" b="1" dirty="0" smtClean="0">
                <a:solidFill>
                  <a:srgbClr val="C00000"/>
                </a:solidFill>
              </a:rPr>
              <a:t> 선택하도록 합니다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6" y="1442526"/>
            <a:ext cx="10058400" cy="45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47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C50888-4F42-428F-7846-E73403145962}"/>
              </a:ext>
            </a:extLst>
          </p:cNvPr>
          <p:cNvSpPr txBox="1"/>
          <p:nvPr/>
        </p:nvSpPr>
        <p:spPr>
          <a:xfrm>
            <a:off x="379007" y="177695"/>
            <a:ext cx="2433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/>
              <a:t>회원삭제</a:t>
            </a:r>
            <a:endParaRPr lang="en-US" altLang="ko-KR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02778" y="155885"/>
            <a:ext cx="724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회원을 삭제할 경우 데이터베이스로 접근하여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sessionID</a:t>
            </a:r>
            <a:r>
              <a:rPr lang="ko-KR" altLang="en-US" b="1" dirty="0" smtClean="0">
                <a:solidFill>
                  <a:srgbClr val="C00000"/>
                </a:solidFill>
              </a:rPr>
              <a:t>를 통해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해당 회원을 삭제합니다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88" y="1858025"/>
            <a:ext cx="7323455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7" y="177695"/>
            <a:ext cx="2433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상품목록</a:t>
            </a:r>
            <a:endParaRPr lang="en-US" altLang="ko-KR" sz="3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7" y="1286135"/>
            <a:ext cx="10058400" cy="491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5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7" y="177695"/>
            <a:ext cx="2433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상품목록</a:t>
            </a:r>
            <a:endParaRPr lang="en-US" altLang="ko-KR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A37490-8CE4-28D8-7FB1-4AE1BCA5A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61202"/>
            <a:ext cx="8999999" cy="5496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83E79B-4F8C-FCFB-4CA6-E0A26DAE645C}"/>
              </a:ext>
            </a:extLst>
          </p:cNvPr>
          <p:cNvSpPr txBox="1"/>
          <p:nvPr/>
        </p:nvSpPr>
        <p:spPr>
          <a:xfrm>
            <a:off x="3150325" y="7878"/>
            <a:ext cx="5682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데이터베이스에 있는 </a:t>
            </a:r>
            <a:r>
              <a:rPr lang="en-US" altLang="ko-KR" b="1" dirty="0">
                <a:solidFill>
                  <a:srgbClr val="C00000"/>
                </a:solidFill>
              </a:rPr>
              <a:t>Product </a:t>
            </a:r>
            <a:r>
              <a:rPr lang="ko-KR" altLang="en-US" b="1" dirty="0">
                <a:solidFill>
                  <a:srgbClr val="C00000"/>
                </a:solidFill>
              </a:rPr>
              <a:t>각 데이터</a:t>
            </a:r>
            <a:r>
              <a:rPr lang="en-US" altLang="ko-KR" b="1" dirty="0">
                <a:solidFill>
                  <a:srgbClr val="C00000"/>
                </a:solidFill>
              </a:rPr>
              <a:t>(id,</a:t>
            </a:r>
            <a:r>
              <a:rPr lang="ko-KR" altLang="en-US" b="1" dirty="0">
                <a:solidFill>
                  <a:srgbClr val="C00000"/>
                </a:solidFill>
              </a:rPr>
              <a:t> 이름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가격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설명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이미지파일</a:t>
            </a:r>
            <a:r>
              <a:rPr lang="en-US" altLang="ko-KR" b="1" dirty="0">
                <a:solidFill>
                  <a:srgbClr val="C00000"/>
                </a:solidFill>
              </a:rPr>
              <a:t>, student)</a:t>
            </a:r>
            <a:r>
              <a:rPr lang="ko-KR" altLang="en-US" b="1" dirty="0">
                <a:solidFill>
                  <a:srgbClr val="C00000"/>
                </a:solidFill>
              </a:rPr>
              <a:t>를 가져와 현재 페이지에 보여주기</a:t>
            </a:r>
          </a:p>
        </p:txBody>
      </p:sp>
    </p:spTree>
    <p:extLst>
      <p:ext uri="{BB962C8B-B14F-4D97-AF65-F5344CB8AC3E}">
        <p14:creationId xmlns:p14="http://schemas.microsoft.com/office/powerpoint/2010/main" val="2818523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 등록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관리자</a:t>
            </a:r>
            <a:r>
              <a:rPr lang="en-US" altLang="ko-KR" sz="3000" b="1" dirty="0"/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468E7D-56FF-FF71-F52E-76CBA35BC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1" y="1361201"/>
            <a:ext cx="9012878" cy="53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0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 등록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관리자</a:t>
            </a:r>
            <a:r>
              <a:rPr lang="en-US" altLang="ko-KR" sz="3000" b="1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B79C8-44B4-50B5-7508-BFE2EBB8B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1" y="1361201"/>
            <a:ext cx="9012878" cy="53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90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 등록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관리자</a:t>
            </a:r>
            <a:r>
              <a:rPr lang="en-US" altLang="ko-KR" sz="30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4B62AF-8BB2-7251-55F5-E2138221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1" y="1236016"/>
            <a:ext cx="5939668" cy="5319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0E09F0-3B2E-5D30-13C7-D8C9C73A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29" y="1828800"/>
            <a:ext cx="5272425" cy="4684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E4C849-F01F-9674-36E7-160080FF5678}"/>
              </a:ext>
            </a:extLst>
          </p:cNvPr>
          <p:cNvSpPr txBox="1"/>
          <p:nvPr/>
        </p:nvSpPr>
        <p:spPr>
          <a:xfrm>
            <a:off x="767444" y="649563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addProduct.jsp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CB0C65-9730-9119-37BA-8BECEBD2A1DD}"/>
              </a:ext>
            </a:extLst>
          </p:cNvPr>
          <p:cNvSpPr txBox="1"/>
          <p:nvPr/>
        </p:nvSpPr>
        <p:spPr>
          <a:xfrm>
            <a:off x="6417129" y="648866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processAddProduct.jsp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383E8-6E12-886A-3E1C-B4F674B56FC3}"/>
              </a:ext>
            </a:extLst>
          </p:cNvPr>
          <p:cNvSpPr txBox="1"/>
          <p:nvPr/>
        </p:nvSpPr>
        <p:spPr>
          <a:xfrm>
            <a:off x="4402183" y="37995"/>
            <a:ext cx="5682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addProduct.jsp</a:t>
            </a:r>
            <a:r>
              <a:rPr lang="ko-KR" altLang="en-US" b="1" dirty="0">
                <a:solidFill>
                  <a:srgbClr val="C00000"/>
                </a:solidFill>
              </a:rPr>
              <a:t>에서 입력한 데이터 값들이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en-US" altLang="ko-KR" b="1" dirty="0" err="1">
                <a:solidFill>
                  <a:srgbClr val="C00000"/>
                </a:solidFill>
              </a:rPr>
              <a:t>processAddProduct.jsp</a:t>
            </a:r>
            <a:r>
              <a:rPr lang="ko-KR" altLang="en-US" b="1" dirty="0">
                <a:solidFill>
                  <a:srgbClr val="C00000"/>
                </a:solidFill>
              </a:rPr>
              <a:t>로 넘어가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데이터베이스에 저장한다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7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 수정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관리자</a:t>
            </a:r>
            <a:r>
              <a:rPr lang="en-US" altLang="ko-KR" sz="3000" b="1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6" y="1590241"/>
            <a:ext cx="10058400" cy="506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3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 수정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관리자</a:t>
            </a:r>
            <a:r>
              <a:rPr lang="en-US" altLang="ko-KR" sz="3000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A754B-5245-AB81-5ADF-8039FF229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1361201"/>
            <a:ext cx="8433914" cy="53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1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57BE1C-FAEF-572C-2A8A-275E37D4CB89}"/>
              </a:ext>
            </a:extLst>
          </p:cNvPr>
          <p:cNvSpPr txBox="1"/>
          <p:nvPr/>
        </p:nvSpPr>
        <p:spPr>
          <a:xfrm>
            <a:off x="164300" y="513542"/>
            <a:ext cx="4613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주제 </a:t>
            </a: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</a:rPr>
              <a:t>선정 이유</a:t>
            </a:r>
          </a:p>
        </p:txBody>
      </p:sp>
    </p:spTree>
    <p:extLst>
      <p:ext uri="{BB962C8B-B14F-4D97-AF65-F5344CB8AC3E}">
        <p14:creationId xmlns:p14="http://schemas.microsoft.com/office/powerpoint/2010/main" val="385791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 수정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관리자</a:t>
            </a:r>
            <a:r>
              <a:rPr lang="en-US" altLang="ko-KR" sz="3000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27F3C0-733E-994C-4FE9-088413AA1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55" y="1361203"/>
            <a:ext cx="8433914" cy="5319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DA3A79-A7A1-E3A3-AB36-AD63A2BBEFC2}"/>
              </a:ext>
            </a:extLst>
          </p:cNvPr>
          <p:cNvSpPr txBox="1"/>
          <p:nvPr/>
        </p:nvSpPr>
        <p:spPr>
          <a:xfrm>
            <a:off x="4190274" y="2357450"/>
            <a:ext cx="6648994" cy="909684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Edit 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버튼을 클릭하면 상품의 </a:t>
            </a:r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id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값을 </a:t>
            </a:r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onclick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을 통해서 보내면 상세페이지에서는 아이디 값을 토대로 해당 제품을 수정하도록 제작하였습니다</a:t>
            </a:r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.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4242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 삭제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관리자</a:t>
            </a:r>
            <a:r>
              <a:rPr lang="en-US" altLang="ko-KR" sz="3000" b="1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1CE53-A7CF-29BA-2205-4C4023B9B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6" y="1361201"/>
            <a:ext cx="8433914" cy="53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4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 삭제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관리자</a:t>
            </a:r>
            <a:r>
              <a:rPr lang="en-US" altLang="ko-KR" sz="3000" b="1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E0F612-3BB7-B0E7-B2C0-4A871B131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91" y="940422"/>
            <a:ext cx="5046209" cy="592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7DC825-54CE-AAC7-FA57-AC6403ADA918}"/>
              </a:ext>
            </a:extLst>
          </p:cNvPr>
          <p:cNvSpPr txBox="1"/>
          <p:nvPr/>
        </p:nvSpPr>
        <p:spPr>
          <a:xfrm>
            <a:off x="5380445" y="2280453"/>
            <a:ext cx="6648994" cy="909684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delete 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버튼을 클릭하면 데이터베이스의 </a:t>
            </a:r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product </a:t>
            </a:r>
            <a:r>
              <a:rPr lang="en-US" altLang="ko-KR" b="1" dirty="0" err="1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sql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에</a:t>
            </a:r>
            <a:endParaRPr lang="en-US" altLang="ko-KR" b="1" dirty="0">
              <a:solidFill>
                <a:srgbClr val="C00000"/>
              </a:solidFill>
              <a:latin typeface="+mj-lt"/>
              <a:ea typeface="a옛날목욕탕L" pitchFamily="18" charset="-127"/>
            </a:endParaRPr>
          </a:p>
          <a:p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“Delete from * product where id=?” 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문을 실행에</a:t>
            </a:r>
            <a:endParaRPr lang="en-US" altLang="ko-KR" b="1" dirty="0">
              <a:solidFill>
                <a:srgbClr val="C00000"/>
              </a:solidFill>
              <a:latin typeface="+mj-lt"/>
              <a:ea typeface="a옛날목욕탕L" pitchFamily="18" charset="-127"/>
            </a:endParaRPr>
          </a:p>
          <a:p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데이터베이스에서 삭제하도록 제작하였습니다</a:t>
            </a:r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.</a:t>
            </a:r>
            <a:endParaRPr lang="ko-KR" altLang="en-US" b="1" dirty="0">
              <a:solidFill>
                <a:srgbClr val="C00000"/>
              </a:solidFill>
              <a:latin typeface="+mj-lt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396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7" y="177695"/>
            <a:ext cx="3174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 </a:t>
            </a:r>
            <a:r>
              <a:rPr lang="ko-KR" altLang="en-US" sz="3000" b="1"/>
              <a:t>상세 페이지</a:t>
            </a:r>
            <a:endParaRPr lang="en-US" altLang="ko-KR" sz="3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E9AF2-C99E-D790-FC7C-1A9DDA81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99" y="1361201"/>
            <a:ext cx="8999999" cy="53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9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7" y="177695"/>
            <a:ext cx="3174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상품 </a:t>
            </a:r>
            <a:r>
              <a:rPr lang="ko-KR" altLang="en-US" sz="3000" b="1"/>
              <a:t>상세 페이지</a:t>
            </a:r>
            <a:endParaRPr lang="en-US" altLang="ko-KR" sz="3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05F5C2-6AC7-B732-85A8-9BE307031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99" y="1361201"/>
            <a:ext cx="8999999" cy="5319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3CAED1-F820-FC9F-2EAC-9DCC66B69F9C}"/>
              </a:ext>
            </a:extLst>
          </p:cNvPr>
          <p:cNvSpPr txBox="1"/>
          <p:nvPr/>
        </p:nvSpPr>
        <p:spPr>
          <a:xfrm>
            <a:off x="3553097" y="60129"/>
            <a:ext cx="6648994" cy="909684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상품목록에서 상품을 클릭하면 상품의 </a:t>
            </a:r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id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값을 </a:t>
            </a:r>
            <a:r>
              <a:rPr lang="en-US" altLang="ko-KR" b="1" dirty="0" err="1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onclick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을 통해서 보내면 상세페이지에서는 아이디 값을 토대로 해당 제품을 출력하도록 제작하였습니다</a:t>
            </a:r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.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83800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4" y="152678"/>
            <a:ext cx="3230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장바구니</a:t>
            </a:r>
            <a:endParaRPr lang="ko-KR" alt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44729" y="183529"/>
            <a:ext cx="689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상품 페이지에서 </a:t>
            </a:r>
            <a:r>
              <a:rPr lang="en-US" altLang="ko-KR" b="1" dirty="0" smtClean="0">
                <a:solidFill>
                  <a:srgbClr val="C00000"/>
                </a:solidFill>
              </a:rPr>
              <a:t>BUY</a:t>
            </a:r>
            <a:r>
              <a:rPr lang="ko-KR" altLang="en-US" b="1" dirty="0" smtClean="0">
                <a:solidFill>
                  <a:srgbClr val="C00000"/>
                </a:solidFill>
              </a:rPr>
              <a:t>버튼을 누를 경우 장바구니로 옮겨지도록 구성했습니다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384467"/>
            <a:ext cx="10058400" cy="40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64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장바구니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장바구니로 담는 코드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934" y="5834553"/>
            <a:ext cx="1005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버튼을 누르면 </a:t>
            </a:r>
            <a:r>
              <a:rPr lang="en-US" altLang="ko-KR" dirty="0" err="1" smtClean="0"/>
              <a:t>addToCart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상품을 담을지 물어보고 눌릴 경우 </a:t>
            </a:r>
            <a:r>
              <a:rPr lang="en-US" altLang="ko-KR" dirty="0" err="1" smtClean="0"/>
              <a:t>addCart</a:t>
            </a:r>
            <a:r>
              <a:rPr lang="ko-KR" altLang="en-US" dirty="0" smtClean="0"/>
              <a:t>를 실행합니다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4" y="1590025"/>
            <a:ext cx="9899238" cy="7087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03" y="3022580"/>
            <a:ext cx="6896698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3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장바구니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</a:rPr>
              <a:t>addCart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934" y="5834553"/>
            <a:ext cx="1005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상품을 </a:t>
            </a:r>
            <a:r>
              <a:rPr lang="en-US" altLang="ko-KR" dirty="0" err="1" smtClean="0"/>
              <a:t>ProductRepository</a:t>
            </a:r>
            <a:r>
              <a:rPr lang="ko-KR" altLang="en-US" dirty="0" smtClean="0"/>
              <a:t>에서 가져와 해당 상품의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일치하는지 비교하여 상품을 찾고 </a:t>
            </a:r>
            <a:endParaRPr lang="en-US" altLang="ko-KR" dirty="0" smtClean="0"/>
          </a:p>
          <a:p>
            <a:r>
              <a:rPr lang="ko-KR" altLang="en-US" dirty="0" smtClean="0"/>
              <a:t>장바구니에 추가합니다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986571"/>
            <a:ext cx="8881556" cy="43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42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장바구니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Cart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283416"/>
            <a:ext cx="10058400" cy="50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2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장바구니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Cart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934" y="5834553"/>
            <a:ext cx="1005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Cartlist</a:t>
            </a:r>
            <a:r>
              <a:rPr lang="ko-KR" altLang="en-US" dirty="0" smtClean="0"/>
              <a:t>를 통해 장바구니에 담긴 제품들을 보여줍니다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버튼은 상품을 삭제하는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Order</a:t>
            </a:r>
            <a:r>
              <a:rPr lang="ko-KR" altLang="en-US" dirty="0" smtClean="0"/>
              <a:t>로 구성돼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1047520"/>
            <a:ext cx="9453124" cy="42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6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14E2E5-13D8-07C8-25D0-6D8FB8C51B9F}"/>
              </a:ext>
            </a:extLst>
          </p:cNvPr>
          <p:cNvSpPr txBox="1"/>
          <p:nvPr/>
        </p:nvSpPr>
        <p:spPr>
          <a:xfrm>
            <a:off x="4249202" y="215154"/>
            <a:ext cx="345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주제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</a:rPr>
              <a:t>선정 이유</a:t>
            </a:r>
            <a:endParaRPr lang="en-US" altLang="ko-K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7720" y="1554480"/>
            <a:ext cx="95097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코로나 시대가 오면서 몇몇 학번 대학생들은 코로나 이전 학번 세대보다 전공에 관한 지식이 부족하여 경쟁력에서 뒤떨어진다는 불안감을 안고있을 것이라고 생각했습니다</a:t>
            </a:r>
            <a:r>
              <a:rPr lang="en-US" altLang="ko-KR" sz="3000" b="1" dirty="0"/>
              <a:t>. </a:t>
            </a:r>
            <a:endParaRPr lang="en-US" altLang="ko-KR" sz="3000" b="1" dirty="0" smtClean="0"/>
          </a:p>
          <a:p>
            <a:endParaRPr lang="en-US" altLang="ko-KR" sz="3000" b="1" dirty="0"/>
          </a:p>
          <a:p>
            <a:r>
              <a:rPr lang="ko-KR" altLang="en-US" sz="3000" b="1" dirty="0" smtClean="0"/>
              <a:t>때문에 </a:t>
            </a:r>
            <a:r>
              <a:rPr lang="ko-KR" altLang="en-US" sz="3000" b="1" dirty="0"/>
              <a:t>이러한 상황 속에서 자신의 코딩 실력을 기르고 그 실력에 대해 테스트 해보고 다양한 취업 사이트를 통해 코로나 시대의 어려움을 </a:t>
            </a:r>
            <a:r>
              <a:rPr lang="ko-KR" altLang="en-US" sz="3000" b="1" dirty="0" smtClean="0"/>
              <a:t>극복하고  </a:t>
            </a:r>
            <a:r>
              <a:rPr lang="ko-KR" altLang="en-US" sz="3000" b="1" dirty="0"/>
              <a:t>자신의 미래를 도모할 수 있는 플랫폼을 만들고 싶었습니다</a:t>
            </a:r>
            <a:r>
              <a:rPr lang="en-US" altLang="ko-KR" sz="3000" b="1" dirty="0"/>
              <a:t>.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94531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장바구니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장바구니 상품 삭제 코드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934" y="5834553"/>
            <a:ext cx="1005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장바구니 페이지에서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버튼이 눌릴 경우 해당 상품을 </a:t>
            </a:r>
            <a:r>
              <a:rPr lang="en-US" altLang="ko-KR" dirty="0" err="1" smtClean="0"/>
              <a:t>cartlist</a:t>
            </a:r>
            <a:r>
              <a:rPr lang="ko-KR" altLang="en-US" dirty="0" smtClean="0"/>
              <a:t>에서 삭제합니다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982721"/>
            <a:ext cx="7933107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4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4" y="152678"/>
            <a:ext cx="3230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주문</a:t>
            </a:r>
            <a:endParaRPr lang="ko-KR" alt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7076" y="245011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장바구니에서 </a:t>
            </a:r>
            <a:r>
              <a:rPr lang="en-US" altLang="ko-KR" b="1" dirty="0" smtClean="0">
                <a:solidFill>
                  <a:srgbClr val="C00000"/>
                </a:solidFill>
              </a:rPr>
              <a:t>Order </a:t>
            </a:r>
            <a:r>
              <a:rPr lang="ko-KR" altLang="en-US" b="1" dirty="0" smtClean="0">
                <a:solidFill>
                  <a:srgbClr val="C00000"/>
                </a:solidFill>
              </a:rPr>
              <a:t>버튼을 누를 경우 보여지는 화면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478933"/>
            <a:ext cx="10058400" cy="43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83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주문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주문 정보 입력 코드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934" y="5834553"/>
            <a:ext cx="1005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 주문 정보를 </a:t>
            </a:r>
            <a:r>
              <a:rPr lang="ko-KR" altLang="en-US" dirty="0" err="1" smtClean="0"/>
              <a:t>입력받고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processShippingInfo</a:t>
            </a:r>
            <a:r>
              <a:rPr lang="ko-KR" altLang="en-US" dirty="0" smtClean="0"/>
              <a:t>로 정보를 넘겨줍니다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5" y="1218875"/>
            <a:ext cx="10058400" cy="408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80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주문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</a:rPr>
              <a:t>processShippingInfo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934" y="5834553"/>
            <a:ext cx="1005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입력받은</a:t>
            </a:r>
            <a:r>
              <a:rPr lang="ko-KR" altLang="en-US" dirty="0" smtClean="0"/>
              <a:t> 주문 정보를 쿠키에 저장하고 주문 정보 확인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orderConfirmation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넘겨줍니다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7" y="1794368"/>
            <a:ext cx="10058400" cy="29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5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주문 확인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1434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</a:rPr>
              <a:t>orderConfirmaion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5" y="1622350"/>
            <a:ext cx="10058400" cy="471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0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주문 확인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6514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orderConfirmation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934" y="5834553"/>
            <a:ext cx="1005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쿠키를 이용해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정보를 가지고 주문을 확인합니다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7" y="1074029"/>
            <a:ext cx="10058400" cy="44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96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주문 확인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7370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orderConfirmation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934" y="6093633"/>
            <a:ext cx="1005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쿠키를 이용해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정보를 가지고 주문을 확인합니다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1014922"/>
            <a:ext cx="9018695" cy="48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33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주문 확인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3306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orderConfirmation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934" y="5636433"/>
            <a:ext cx="10051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버튼은 </a:t>
            </a:r>
            <a:r>
              <a:rPr lang="en-US" altLang="ko-KR" dirty="0" smtClean="0"/>
              <a:t>back, cancel, </a:t>
            </a:r>
            <a:r>
              <a:rPr lang="en-US" altLang="ko-KR" dirty="0" err="1" smtClean="0"/>
              <a:t>orderComplete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back</a:t>
            </a:r>
            <a:r>
              <a:rPr lang="ko-KR" altLang="en-US" dirty="0" smtClean="0"/>
              <a:t>을 누를 경우 해당 주문의 정보를 재입력할 수 있도록 돌아갑니다</a:t>
            </a:r>
            <a:r>
              <a:rPr lang="en-US" altLang="ko-KR" dirty="0" smtClean="0"/>
              <a:t>. Cancel</a:t>
            </a:r>
            <a:r>
              <a:rPr lang="ko-KR" altLang="en-US" dirty="0" smtClean="0"/>
              <a:t>의 경우 주문을 취소하고 홈으로 돌아갑니다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orderComplete</a:t>
            </a:r>
            <a:r>
              <a:rPr lang="ko-KR" altLang="en-US" dirty="0" smtClean="0"/>
              <a:t>를 누를 경우 주문 감사 창을 띄우며 홈으로 돌아갑니다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4" y="1565721"/>
            <a:ext cx="10058400" cy="36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5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주문취소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</a:rPr>
              <a:t>checkOutCancelled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934" y="5712633"/>
            <a:ext cx="1005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Cancel</a:t>
            </a:r>
            <a:r>
              <a:rPr lang="ko-KR" altLang="en-US" dirty="0" smtClean="0"/>
              <a:t>의 경우 주문을 취소하고 홈으로 돌아갑니다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t="10264" r="946" b="7359"/>
          <a:stretch/>
        </p:blipFill>
        <p:spPr>
          <a:xfrm>
            <a:off x="524934" y="1007704"/>
            <a:ext cx="9906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34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주문취소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</a:rPr>
              <a:t>checkOutCancelled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049153"/>
            <a:ext cx="10058400" cy="24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1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40109-F385-C02E-E5FD-FD0040A2DC58}"/>
              </a:ext>
            </a:extLst>
          </p:cNvPr>
          <p:cNvSpPr txBox="1"/>
          <p:nvPr/>
        </p:nvSpPr>
        <p:spPr>
          <a:xfrm>
            <a:off x="616420" y="640542"/>
            <a:ext cx="4613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</a:rPr>
              <a:t>기능 및 코드</a:t>
            </a:r>
            <a:endParaRPr lang="en-US" altLang="ko-KR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주문완료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</a:rPr>
              <a:t>thankCustomer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934" y="6215553"/>
            <a:ext cx="1005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orderComplete</a:t>
            </a:r>
            <a:r>
              <a:rPr lang="ko-KR" altLang="en-US" dirty="0"/>
              <a:t>를 누를 경우 주문 감사 창을 띄우며 홈으로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053570"/>
            <a:ext cx="10058400" cy="484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50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5" y="152678"/>
            <a:ext cx="2081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주문완료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00983" y="317873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</a:rPr>
              <a:t>thankCustomer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049153"/>
            <a:ext cx="10058400" cy="24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85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7" y="177695"/>
            <a:ext cx="3174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게시판</a:t>
            </a:r>
            <a:endParaRPr lang="en-US" altLang="ko-KR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B79B9A-1C14-7558-487B-3BAD9DF2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99" y="1361200"/>
            <a:ext cx="8999999" cy="53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01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7" y="177695"/>
            <a:ext cx="3174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게시판</a:t>
            </a:r>
            <a:endParaRPr lang="en-US" altLang="ko-KR" sz="3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3FB945-A2AB-F43B-3217-BFFB732E5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61202"/>
            <a:ext cx="8999999" cy="5319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14F011-859C-D1D5-EFC0-BC781CE1F39A}"/>
              </a:ext>
            </a:extLst>
          </p:cNvPr>
          <p:cNvSpPr txBox="1"/>
          <p:nvPr/>
        </p:nvSpPr>
        <p:spPr>
          <a:xfrm>
            <a:off x="4325983" y="270028"/>
            <a:ext cx="568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현재 페이지에 있는 작성된 게시판을 보여준다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140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7" y="177695"/>
            <a:ext cx="3605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게시판 작성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사용자</a:t>
            </a:r>
            <a:r>
              <a:rPr lang="en-US" altLang="ko-KR" sz="3000" b="1" dirty="0"/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66D7C9-1C2E-0609-E4EC-E467FF9D8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99" y="1361202"/>
            <a:ext cx="8999999" cy="53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11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게시판 작성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사용자</a:t>
            </a:r>
            <a:r>
              <a:rPr lang="en-US" altLang="ko-KR" sz="3000" b="1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6E9865-9BD2-B091-A325-27B4494D5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6138" b="13468"/>
          <a:stretch/>
        </p:blipFill>
        <p:spPr>
          <a:xfrm>
            <a:off x="704126" y="1513602"/>
            <a:ext cx="9566119" cy="4602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F4470-E387-9565-CEE7-4B0CCE11B8DB}"/>
              </a:ext>
            </a:extLst>
          </p:cNvPr>
          <p:cNvSpPr txBox="1"/>
          <p:nvPr/>
        </p:nvSpPr>
        <p:spPr>
          <a:xfrm>
            <a:off x="3958045" y="279400"/>
            <a:ext cx="624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데이터베이스에 있는 </a:t>
            </a:r>
            <a:r>
              <a:rPr lang="en-US" altLang="ko-KR" b="1" dirty="0">
                <a:solidFill>
                  <a:srgbClr val="C00000"/>
                </a:solidFill>
              </a:rPr>
              <a:t>board </a:t>
            </a:r>
            <a:r>
              <a:rPr lang="ko-KR" altLang="en-US" b="1" dirty="0">
                <a:solidFill>
                  <a:srgbClr val="C00000"/>
                </a:solidFill>
              </a:rPr>
              <a:t>각 데이터들을 받아와서 작성</a:t>
            </a:r>
            <a:endParaRPr lang="en-US" altLang="ko-KR" b="1" dirty="0">
              <a:solidFill>
                <a:srgbClr val="C00000"/>
              </a:solidFill>
            </a:endParaRPr>
          </a:p>
          <a:p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495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7" y="177695"/>
            <a:ext cx="3605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게시판 삭제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관리자</a:t>
            </a:r>
            <a:r>
              <a:rPr lang="en-US" altLang="ko-KR" sz="3000" b="1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C848E6-7C95-0226-F8F1-2CF82D86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98" y="1361201"/>
            <a:ext cx="8999999" cy="53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4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게시판 삭제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관리자</a:t>
            </a:r>
            <a:r>
              <a:rPr lang="en-US" altLang="ko-KR" sz="3000" b="1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D411A1-2D5C-16B6-44D2-73F8DD05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1" y="1361202"/>
            <a:ext cx="9012878" cy="53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26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게시판 삭제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관리자</a:t>
            </a:r>
            <a:r>
              <a:rPr lang="en-US" altLang="ko-KR" sz="3000" b="1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437678-AC1E-312B-A643-E6D9E0DA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756" y="2941637"/>
            <a:ext cx="8980488" cy="1762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F7BA82-E312-240A-17AD-1F30039C985E}"/>
              </a:ext>
            </a:extLst>
          </p:cNvPr>
          <p:cNvSpPr txBox="1"/>
          <p:nvPr/>
        </p:nvSpPr>
        <p:spPr>
          <a:xfrm>
            <a:off x="4402183" y="37995"/>
            <a:ext cx="5682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${</a:t>
            </a:r>
            <a:r>
              <a:rPr lang="en-US" altLang="ko-KR" b="1" dirty="0" err="1">
                <a:solidFill>
                  <a:srgbClr val="C00000"/>
                </a:solidFill>
              </a:rPr>
              <a:t>sessionId</a:t>
            </a:r>
            <a:r>
              <a:rPr lang="en-US" altLang="ko-KR" b="1" dirty="0">
                <a:solidFill>
                  <a:srgbClr val="C00000"/>
                </a:solidFill>
              </a:rPr>
              <a:t> eq “root}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ko-KR" altLang="en-US" b="1" dirty="0">
                <a:solidFill>
                  <a:srgbClr val="C00000"/>
                </a:solidFill>
              </a:rPr>
              <a:t>아이디가 </a:t>
            </a:r>
            <a:r>
              <a:rPr lang="en-US" altLang="ko-KR" b="1" dirty="0">
                <a:solidFill>
                  <a:srgbClr val="C00000"/>
                </a:solidFill>
              </a:rPr>
              <a:t>root</a:t>
            </a:r>
            <a:r>
              <a:rPr lang="ko-KR" altLang="en-US" b="1" dirty="0">
                <a:solidFill>
                  <a:srgbClr val="C00000"/>
                </a:solidFill>
              </a:rPr>
              <a:t>로 로그인 시 관리자</a:t>
            </a:r>
            <a:r>
              <a:rPr lang="en-US" altLang="ko-KR" b="1" dirty="0">
                <a:solidFill>
                  <a:srgbClr val="C00000"/>
                </a:solidFill>
              </a:rPr>
              <a:t>(root)</a:t>
            </a:r>
            <a:r>
              <a:rPr lang="ko-KR" altLang="en-US" b="1" dirty="0">
                <a:solidFill>
                  <a:srgbClr val="C00000"/>
                </a:solidFill>
              </a:rPr>
              <a:t>만이  게시판에 있는 글을 </a:t>
            </a:r>
            <a:r>
              <a:rPr lang="en-US" altLang="ko-KR" b="1" dirty="0">
                <a:solidFill>
                  <a:srgbClr val="C00000"/>
                </a:solidFill>
              </a:rPr>
              <a:t>Delete(</a:t>
            </a:r>
            <a:r>
              <a:rPr lang="ko-KR" altLang="en-US" b="1" dirty="0">
                <a:solidFill>
                  <a:srgbClr val="C00000"/>
                </a:solidFill>
              </a:rPr>
              <a:t>삭제</a:t>
            </a:r>
            <a:r>
              <a:rPr lang="en-US" altLang="ko-KR" b="1" dirty="0">
                <a:solidFill>
                  <a:srgbClr val="C00000"/>
                </a:solidFill>
              </a:rPr>
              <a:t>), Edit(</a:t>
            </a:r>
            <a:r>
              <a:rPr lang="ko-KR" altLang="en-US" b="1" dirty="0">
                <a:solidFill>
                  <a:srgbClr val="C00000"/>
                </a:solidFill>
              </a:rPr>
              <a:t>수정</a:t>
            </a:r>
            <a:r>
              <a:rPr lang="en-US" altLang="ko-KR" b="1" dirty="0">
                <a:solidFill>
                  <a:srgbClr val="C00000"/>
                </a:solidFill>
              </a:rPr>
              <a:t>) </a:t>
            </a:r>
            <a:r>
              <a:rPr lang="ko-KR" altLang="en-US" b="1" dirty="0">
                <a:solidFill>
                  <a:srgbClr val="C00000"/>
                </a:solidFill>
              </a:rPr>
              <a:t>할 수 있다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25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7" y="177695"/>
            <a:ext cx="2608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</a:rPr>
              <a:t>링크 연결</a:t>
            </a:r>
            <a:endParaRPr lang="en-US" altLang="ko-KR" sz="3000" b="1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4FBE41-0A52-50D9-BCF7-7CCD44011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7" y="1322843"/>
            <a:ext cx="11481220" cy="55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0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4" y="152678"/>
            <a:ext cx="3230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홈 화면</a:t>
            </a:r>
            <a:endParaRPr lang="ko-KR" alt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04089" y="245011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처음 시작 홈 화면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402967"/>
            <a:ext cx="10058400" cy="47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0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8C5C3C-F42D-751E-0027-6EE06D1B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498"/>
            <a:ext cx="12192000" cy="4576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54C5F-89D3-746D-7BAD-F60670F43DAE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</a:rPr>
              <a:t>링크 연결</a:t>
            </a:r>
            <a:endParaRPr lang="en-US" altLang="ko-KR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031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BF5714-21B4-BDF5-ED28-CAE823B0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27" y="1243936"/>
            <a:ext cx="7957060" cy="5614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8C34F-E6EA-B102-D84D-CB1B6A18E3D8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</a:rPr>
              <a:t>링크 연결</a:t>
            </a:r>
            <a:endParaRPr lang="en-US" altLang="ko-KR" sz="30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38C9C-7B3C-B519-DDA7-362D7C5F3F5F}"/>
              </a:ext>
            </a:extLst>
          </p:cNvPr>
          <p:cNvSpPr txBox="1"/>
          <p:nvPr/>
        </p:nvSpPr>
        <p:spPr>
          <a:xfrm>
            <a:off x="3958045" y="30738"/>
            <a:ext cx="6648994" cy="632685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코딩테스트를 시험 보고 연습 할 수</a:t>
            </a:r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있는</a:t>
            </a:r>
            <a:endParaRPr lang="en-US" altLang="ko-KR" b="1" dirty="0">
              <a:solidFill>
                <a:srgbClr val="C00000"/>
              </a:solidFill>
              <a:latin typeface="+mj-lt"/>
              <a:ea typeface="a옛날목욕탕L" pitchFamily="18" charset="-127"/>
            </a:endParaRPr>
          </a:p>
          <a:p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홈페이지 </a:t>
            </a:r>
            <a:r>
              <a:rPr lang="en-US" altLang="ko-KR" b="1" dirty="0" err="1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url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을 연결하여 구현하였다</a:t>
            </a:r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.</a:t>
            </a:r>
            <a:endParaRPr lang="ko-KR" altLang="en-US" b="1" dirty="0">
              <a:solidFill>
                <a:srgbClr val="C00000"/>
              </a:solidFill>
              <a:latin typeface="+mj-lt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415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7C00DA-C5C2-092A-50E9-F99F3FAA7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7246"/>
            <a:ext cx="12192000" cy="4303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B3A34-88D5-B219-3BD4-33B72D95B00E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</a:rPr>
              <a:t>링크 연결</a:t>
            </a:r>
            <a:endParaRPr lang="en-US" altLang="ko-KR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148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7" y="177695"/>
            <a:ext cx="2378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0070C0"/>
                </a:solidFill>
              </a:rPr>
              <a:t>지도 서비스</a:t>
            </a:r>
            <a:endParaRPr lang="en-US" altLang="ko-KR" sz="30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7" y="1454324"/>
            <a:ext cx="10058400" cy="5010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F7BA82-E312-240A-17AD-1F30039C985E}"/>
              </a:ext>
            </a:extLst>
          </p:cNvPr>
          <p:cNvSpPr txBox="1"/>
          <p:nvPr/>
        </p:nvSpPr>
        <p:spPr>
          <a:xfrm>
            <a:off x="3119072" y="177695"/>
            <a:ext cx="568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카카오 오픈 </a:t>
            </a:r>
            <a:r>
              <a:rPr lang="en-US" altLang="ko-KR" b="1" dirty="0" smtClean="0">
                <a:solidFill>
                  <a:srgbClr val="C00000"/>
                </a:solidFill>
              </a:rPr>
              <a:t>API </a:t>
            </a:r>
            <a:r>
              <a:rPr lang="ko-KR" altLang="en-US" b="1" dirty="0" smtClean="0">
                <a:solidFill>
                  <a:srgbClr val="C00000"/>
                </a:solidFill>
              </a:rPr>
              <a:t>소스와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인증키를</a:t>
            </a:r>
            <a:r>
              <a:rPr lang="ko-KR" altLang="en-US" b="1" dirty="0" smtClean="0">
                <a:solidFill>
                  <a:srgbClr val="C00000"/>
                </a:solidFill>
              </a:rPr>
              <a:t> 발급받아 지도 서비스를 이용할 수 있도록 활용하였습니다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29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0070C0"/>
                </a:solidFill>
              </a:rPr>
              <a:t>지도 서비스</a:t>
            </a:r>
            <a:endParaRPr lang="en-US" altLang="ko-KR" sz="3000" b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7BA82-E312-240A-17AD-1F30039C985E}"/>
              </a:ext>
            </a:extLst>
          </p:cNvPr>
          <p:cNvSpPr txBox="1"/>
          <p:nvPr/>
        </p:nvSpPr>
        <p:spPr>
          <a:xfrm>
            <a:off x="3060079" y="166791"/>
            <a:ext cx="665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지도를 생성하고 검색 객체를 생성하여 결과 목록과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마커를</a:t>
            </a:r>
            <a:r>
              <a:rPr lang="ko-KR" altLang="en-US" b="1" dirty="0" smtClean="0">
                <a:solidFill>
                  <a:srgbClr val="C00000"/>
                </a:solidFill>
              </a:rPr>
              <a:t> 클릭했을 경우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장소명과</a:t>
            </a:r>
            <a:r>
              <a:rPr lang="ko-KR" altLang="en-US" b="1" dirty="0" smtClean="0">
                <a:solidFill>
                  <a:srgbClr val="C00000"/>
                </a:solidFill>
              </a:rPr>
              <a:t> 정보를 보여줍니다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6" y="1122838"/>
            <a:ext cx="3947494" cy="4540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58" y="1122838"/>
            <a:ext cx="5399987" cy="4540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F7BA82-E312-240A-17AD-1F30039C985E}"/>
              </a:ext>
            </a:extLst>
          </p:cNvPr>
          <p:cNvSpPr txBox="1"/>
          <p:nvPr/>
        </p:nvSpPr>
        <p:spPr>
          <a:xfrm>
            <a:off x="198892" y="5720052"/>
            <a:ext cx="444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 smtClean="0">
                <a:solidFill>
                  <a:srgbClr val="C00000"/>
                </a:solidFill>
              </a:rPr>
              <a:t>searchPlaces</a:t>
            </a:r>
            <a:r>
              <a:rPr lang="en-US" altLang="ko-KR" sz="15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함수를 만들어 키워드를 통해 장소를 검색하고 검색 결과를 </a:t>
            </a:r>
            <a:r>
              <a:rPr lang="ko-KR" altLang="en-US" sz="1500" b="1" dirty="0" err="1" smtClean="0">
                <a:solidFill>
                  <a:srgbClr val="C00000"/>
                </a:solidFill>
              </a:rPr>
              <a:t>콜백하기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 위한 </a:t>
            </a:r>
            <a:r>
              <a:rPr lang="en-US" altLang="ko-KR" sz="1500" b="1" dirty="0" err="1" smtClean="0">
                <a:solidFill>
                  <a:srgbClr val="C00000"/>
                </a:solidFill>
              </a:rPr>
              <a:t>placeSearchCB</a:t>
            </a:r>
            <a:r>
              <a:rPr lang="en-US" altLang="ko-KR" sz="15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함수를 만들어 결과 목록과 </a:t>
            </a:r>
            <a:r>
              <a:rPr lang="ko-KR" altLang="en-US" sz="1500" b="1" dirty="0" err="1" smtClean="0">
                <a:solidFill>
                  <a:srgbClr val="C00000"/>
                </a:solidFill>
              </a:rPr>
              <a:t>마커를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 표시합니다</a:t>
            </a:r>
            <a:r>
              <a:rPr lang="en-US" altLang="ko-KR" sz="1500" b="1" dirty="0" smtClean="0">
                <a:solidFill>
                  <a:srgbClr val="C00000"/>
                </a:solidFill>
              </a:rPr>
              <a:t>.</a:t>
            </a:r>
            <a:endParaRPr lang="ko-KR" altLang="en-US" sz="15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7BA82-E312-240A-17AD-1F30039C985E}"/>
              </a:ext>
            </a:extLst>
          </p:cNvPr>
          <p:cNvSpPr txBox="1"/>
          <p:nvPr/>
        </p:nvSpPr>
        <p:spPr>
          <a:xfrm>
            <a:off x="5272337" y="5785970"/>
            <a:ext cx="51400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rgbClr val="C00000"/>
                </a:solidFill>
              </a:rPr>
              <a:t>검색 결과 목록과 </a:t>
            </a:r>
            <a:r>
              <a:rPr lang="ko-KR" altLang="en-US" sz="1500" b="1" dirty="0" err="1" smtClean="0">
                <a:solidFill>
                  <a:srgbClr val="C00000"/>
                </a:solidFill>
              </a:rPr>
              <a:t>마커를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 보여주기 위한 </a:t>
            </a:r>
            <a:r>
              <a:rPr lang="en-US" altLang="ko-KR" sz="1500" b="1" dirty="0" err="1" smtClean="0">
                <a:solidFill>
                  <a:srgbClr val="C00000"/>
                </a:solidFill>
              </a:rPr>
              <a:t>displayPlaces</a:t>
            </a:r>
            <a:r>
              <a:rPr lang="en-US" altLang="ko-KR" sz="15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함수로 지도에 있던 </a:t>
            </a:r>
            <a:r>
              <a:rPr lang="ko-KR" altLang="en-US" sz="1500" b="1" dirty="0" err="1" smtClean="0">
                <a:solidFill>
                  <a:srgbClr val="C00000"/>
                </a:solidFill>
              </a:rPr>
              <a:t>마커들을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 지우고 새로운 결과를 보여줍니다</a:t>
            </a:r>
            <a:r>
              <a:rPr lang="en-US" altLang="ko-KR" sz="1500" b="1" dirty="0" smtClean="0">
                <a:solidFill>
                  <a:srgbClr val="C00000"/>
                </a:solidFill>
              </a:rPr>
              <a:t>.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 </a:t>
            </a:r>
            <a:endParaRPr lang="ko-KR" altLang="en-US" sz="15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607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0070C0"/>
                </a:solidFill>
              </a:rPr>
              <a:t>지도 서비스</a:t>
            </a:r>
            <a:endParaRPr lang="en-US" altLang="ko-KR" sz="3000" b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7BA82-E312-240A-17AD-1F30039C985E}"/>
              </a:ext>
            </a:extLst>
          </p:cNvPr>
          <p:cNvSpPr txBox="1"/>
          <p:nvPr/>
        </p:nvSpPr>
        <p:spPr>
          <a:xfrm>
            <a:off x="3060079" y="166791"/>
            <a:ext cx="665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지도를 생성하고 검색 객체를 생성하여 결과 목록과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마커를</a:t>
            </a:r>
            <a:r>
              <a:rPr lang="ko-KR" altLang="en-US" b="1" dirty="0" smtClean="0">
                <a:solidFill>
                  <a:srgbClr val="C00000"/>
                </a:solidFill>
              </a:rPr>
              <a:t> 클릭했을 경우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장소명과</a:t>
            </a:r>
            <a:r>
              <a:rPr lang="ko-KR" altLang="en-US" b="1" dirty="0" smtClean="0">
                <a:solidFill>
                  <a:srgbClr val="C00000"/>
                </a:solidFill>
              </a:rPr>
              <a:t> 정보를 보여줍니다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7BA82-E312-240A-17AD-1F30039C985E}"/>
              </a:ext>
            </a:extLst>
          </p:cNvPr>
          <p:cNvSpPr txBox="1"/>
          <p:nvPr/>
        </p:nvSpPr>
        <p:spPr>
          <a:xfrm>
            <a:off x="379006" y="5452233"/>
            <a:ext cx="4446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rgbClr val="C00000"/>
                </a:solidFill>
              </a:rPr>
              <a:t>검색 결과를 </a:t>
            </a:r>
            <a:r>
              <a:rPr lang="en-US" altLang="ko-KR" sz="1500" b="1" dirty="0" smtClean="0">
                <a:solidFill>
                  <a:srgbClr val="C00000"/>
                </a:solidFill>
              </a:rPr>
              <a:t>Element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로 저장할 </a:t>
            </a:r>
            <a:r>
              <a:rPr lang="en-US" altLang="ko-KR" sz="1500" b="1" dirty="0" err="1" smtClean="0">
                <a:solidFill>
                  <a:srgbClr val="C00000"/>
                </a:solidFill>
              </a:rPr>
              <a:t>getListItem</a:t>
            </a:r>
            <a:r>
              <a:rPr lang="en-US" altLang="ko-KR" sz="15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함수</a:t>
            </a:r>
            <a:endParaRPr lang="ko-KR" altLang="en-US" sz="15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7BA82-E312-240A-17AD-1F30039C985E}"/>
              </a:ext>
            </a:extLst>
          </p:cNvPr>
          <p:cNvSpPr txBox="1"/>
          <p:nvPr/>
        </p:nvSpPr>
        <p:spPr>
          <a:xfrm>
            <a:off x="6095164" y="5498399"/>
            <a:ext cx="5140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rgbClr val="C00000"/>
                </a:solidFill>
              </a:rPr>
              <a:t>지도 위에 </a:t>
            </a:r>
            <a:r>
              <a:rPr lang="ko-KR" altLang="en-US" sz="1500" b="1" dirty="0" err="1" smtClean="0">
                <a:solidFill>
                  <a:srgbClr val="C00000"/>
                </a:solidFill>
              </a:rPr>
              <a:t>마커를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 생성하는 </a:t>
            </a:r>
            <a:r>
              <a:rPr lang="en-US" altLang="ko-KR" sz="1500" b="1" dirty="0" err="1" smtClean="0">
                <a:solidFill>
                  <a:srgbClr val="C00000"/>
                </a:solidFill>
              </a:rPr>
              <a:t>addMarker</a:t>
            </a:r>
            <a:r>
              <a:rPr lang="en-US" altLang="ko-KR" sz="15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함수와</a:t>
            </a:r>
            <a:endParaRPr lang="en-US" altLang="ko-KR" sz="1500" b="1" dirty="0" smtClean="0">
              <a:solidFill>
                <a:srgbClr val="C00000"/>
              </a:solidFill>
            </a:endParaRPr>
          </a:p>
          <a:p>
            <a:r>
              <a:rPr lang="ko-KR" altLang="en-US" sz="1500" b="1" dirty="0" smtClean="0">
                <a:solidFill>
                  <a:srgbClr val="C00000"/>
                </a:solidFill>
              </a:rPr>
              <a:t>지도 위에 표시된 </a:t>
            </a:r>
            <a:r>
              <a:rPr lang="ko-KR" altLang="en-US" sz="1500" b="1" dirty="0" err="1" smtClean="0">
                <a:solidFill>
                  <a:srgbClr val="C00000"/>
                </a:solidFill>
              </a:rPr>
              <a:t>마커를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 지우는 </a:t>
            </a:r>
            <a:r>
              <a:rPr lang="en-US" altLang="ko-KR" sz="1500" b="1" dirty="0" err="1" smtClean="0">
                <a:solidFill>
                  <a:srgbClr val="C00000"/>
                </a:solidFill>
              </a:rPr>
              <a:t>removeMarker</a:t>
            </a:r>
            <a:r>
              <a:rPr lang="en-US" altLang="ko-KR" sz="15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500" b="1" dirty="0" smtClean="0">
                <a:solidFill>
                  <a:srgbClr val="C00000"/>
                </a:solidFill>
              </a:rPr>
              <a:t>함수</a:t>
            </a:r>
            <a:endParaRPr lang="en-US" altLang="ko-KR" sz="1500" b="1" dirty="0" smtClean="0">
              <a:solidFill>
                <a:srgbClr val="C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16" b="2420"/>
          <a:stretch/>
        </p:blipFill>
        <p:spPr>
          <a:xfrm>
            <a:off x="6095164" y="1893425"/>
            <a:ext cx="5924771" cy="3184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2" y="2203303"/>
            <a:ext cx="5514791" cy="28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597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에러 화면</a:t>
            </a:r>
            <a:endParaRPr lang="en-US" altLang="ko-KR" sz="3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655D3-ED28-9E68-4738-8FAD554F0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1" y="977312"/>
            <a:ext cx="7415462" cy="58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1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에러 화면</a:t>
            </a:r>
            <a:endParaRPr lang="en-US" altLang="ko-KR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1B2284-2EB0-D246-5B6F-FE65FF0B2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06" y="1638884"/>
            <a:ext cx="10488489" cy="3067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682B1-3350-E743-09F5-E0028AC086E0}"/>
              </a:ext>
            </a:extLst>
          </p:cNvPr>
          <p:cNvSpPr txBox="1"/>
          <p:nvPr/>
        </p:nvSpPr>
        <p:spPr>
          <a:xfrm>
            <a:off x="2771503" y="4980868"/>
            <a:ext cx="6648994" cy="632685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에러가 발생할 시 </a:t>
            </a:r>
            <a:r>
              <a:rPr lang="en-US" altLang="ko-KR" b="1" dirty="0" err="1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error.jsp</a:t>
            </a:r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로 넘어와서</a:t>
            </a:r>
            <a:endParaRPr lang="en-US" altLang="ko-KR" b="1" dirty="0">
              <a:solidFill>
                <a:srgbClr val="C00000"/>
              </a:solidFill>
              <a:latin typeface="+mj-lt"/>
              <a:ea typeface="a옛날목욕탕L" pitchFamily="18" charset="-127"/>
            </a:endParaRPr>
          </a:p>
          <a:p>
            <a:r>
              <a:rPr lang="ko-KR" altLang="en-US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에러가 발생 하였다고 알려주는 화면을 구현하였다</a:t>
            </a:r>
            <a:r>
              <a:rPr lang="en-US" altLang="ko-KR" b="1" dirty="0">
                <a:solidFill>
                  <a:srgbClr val="C00000"/>
                </a:solidFill>
                <a:latin typeface="+mj-lt"/>
                <a:ea typeface="a옛날목욕탕L" pitchFamily="18" charset="-127"/>
              </a:rPr>
              <a:t>.</a:t>
            </a:r>
            <a:endParaRPr lang="ko-KR" altLang="en-US" b="1" dirty="0">
              <a:solidFill>
                <a:srgbClr val="C00000"/>
              </a:solidFill>
              <a:latin typeface="+mj-lt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602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57BE1C-FAEF-572C-2A8A-275E37D4CB89}"/>
              </a:ext>
            </a:extLst>
          </p:cNvPr>
          <p:cNvSpPr txBox="1"/>
          <p:nvPr/>
        </p:nvSpPr>
        <p:spPr>
          <a:xfrm>
            <a:off x="456216" y="542056"/>
            <a:ext cx="46135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</a:rPr>
              <a:t>감사합니다</a:t>
            </a:r>
            <a:r>
              <a:rPr lang="en-US" altLang="ko-KR" sz="35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35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6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슬라이드</a:t>
            </a:r>
            <a:endParaRPr lang="en-US" altLang="ko-KR" sz="3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E31C3-0713-9286-725A-EF2FAA02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391909"/>
            <a:ext cx="99917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1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E2767-3B29-A3D2-01E3-16F23C1E7575}"/>
              </a:ext>
            </a:extLst>
          </p:cNvPr>
          <p:cNvSpPr txBox="1"/>
          <p:nvPr/>
        </p:nvSpPr>
        <p:spPr>
          <a:xfrm>
            <a:off x="379006" y="177695"/>
            <a:ext cx="357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슬라이드</a:t>
            </a:r>
            <a:endParaRPr lang="en-US" altLang="ko-KR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5F4B89-FED3-62CC-0BC8-DB537226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19" y="1567543"/>
            <a:ext cx="9880310" cy="5290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22C1B-30A2-1376-90B3-9EC37BB138C0}"/>
              </a:ext>
            </a:extLst>
          </p:cNvPr>
          <p:cNvSpPr txBox="1"/>
          <p:nvPr/>
        </p:nvSpPr>
        <p:spPr>
          <a:xfrm>
            <a:off x="5947194" y="3594878"/>
            <a:ext cx="5686006" cy="632685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a옛날목욕탕L" pitchFamily="18" charset="-127"/>
                <a:ea typeface="a옛날목욕탕L" pitchFamily="18" charset="-127"/>
              </a:rPr>
              <a:t>부트스트랩의 </a:t>
            </a:r>
            <a:r>
              <a:rPr lang="en-US" altLang="ko-KR" b="1" dirty="0">
                <a:solidFill>
                  <a:srgbClr val="C00000"/>
                </a:solidFill>
                <a:latin typeface="a옛날목욕탕L" pitchFamily="18" charset="-127"/>
                <a:ea typeface="a옛날목욕탕L" pitchFamily="18" charset="-127"/>
              </a:rPr>
              <a:t>Carousel</a:t>
            </a:r>
            <a:r>
              <a:rPr lang="ko-KR" altLang="en-US" b="1" dirty="0">
                <a:solidFill>
                  <a:srgbClr val="C00000"/>
                </a:solidFill>
                <a:latin typeface="a옛날목욕탕L" pitchFamily="18" charset="-127"/>
                <a:ea typeface="a옛날목욕탕L" pitchFamily="18" charset="-127"/>
              </a:rPr>
              <a:t> 기능을 사용하여 </a:t>
            </a:r>
            <a:r>
              <a:rPr lang="ko-KR" altLang="en-US" b="1" dirty="0" smtClean="0">
                <a:solidFill>
                  <a:srgbClr val="C00000"/>
                </a:solidFill>
                <a:latin typeface="a옛날목욕탕L" pitchFamily="18" charset="-127"/>
                <a:ea typeface="a옛날목욕탕L" pitchFamily="18" charset="-127"/>
              </a:rPr>
              <a:t>구현하였으며</a:t>
            </a:r>
            <a:r>
              <a:rPr lang="en-US" altLang="ko-KR" b="1" dirty="0" smtClean="0">
                <a:solidFill>
                  <a:srgbClr val="C00000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a옛날목욕탕L" pitchFamily="18" charset="-127"/>
                <a:ea typeface="a옛날목욕탕L" pitchFamily="18" charset="-127"/>
              </a:rPr>
              <a:t>자동으로 슬라이드가 넘어가도록 했습니다</a:t>
            </a:r>
            <a:r>
              <a:rPr lang="en-US" altLang="ko-KR" b="1" dirty="0">
                <a:solidFill>
                  <a:srgbClr val="C00000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b="1" dirty="0">
              <a:solidFill>
                <a:srgbClr val="C00000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1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934" y="152678"/>
            <a:ext cx="3230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>
                <a:solidFill>
                  <a:srgbClr val="0070C0"/>
                </a:solidFill>
              </a:rPr>
              <a:t>메뉴바</a:t>
            </a:r>
            <a:endParaRPr lang="ko-KR" altLang="en-US" sz="3000" b="1" dirty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6" y="1211462"/>
            <a:ext cx="2175580" cy="44852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20" y="1369364"/>
            <a:ext cx="2174069" cy="4327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9870" y="6001393"/>
            <a:ext cx="2232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6"/>
                </a:solidFill>
              </a:rPr>
              <a:t>로그인 전 </a:t>
            </a:r>
            <a:r>
              <a:rPr lang="ko-KR" altLang="en-US" sz="2000" b="1" dirty="0" err="1" smtClean="0">
                <a:solidFill>
                  <a:schemeClr val="accent6"/>
                </a:solidFill>
              </a:rPr>
              <a:t>메뉴바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0449" y="320689"/>
            <a:ext cx="68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로그인 전과 후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관리자 모드로 나누어 구분하여 표현했습니다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176" y="1316027"/>
            <a:ext cx="2515823" cy="42760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51773" y="5847505"/>
            <a:ext cx="2232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6"/>
                </a:solidFill>
              </a:rPr>
              <a:t>로그인 후 </a:t>
            </a:r>
            <a:r>
              <a:rPr lang="ko-KR" altLang="en-US" sz="2000" b="1" dirty="0" err="1" smtClean="0">
                <a:solidFill>
                  <a:schemeClr val="accent6"/>
                </a:solidFill>
              </a:rPr>
              <a:t>메뉴바</a:t>
            </a:r>
            <a:endParaRPr lang="en-US" altLang="ko-KR" sz="2000" b="1" dirty="0" smtClean="0">
              <a:solidFill>
                <a:schemeClr val="accent6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accent6"/>
                </a:solidFill>
              </a:rPr>
              <a:t>(</a:t>
            </a:r>
            <a:r>
              <a:rPr lang="ko-KR" altLang="en-US" sz="2000" b="1" dirty="0" smtClean="0">
                <a:solidFill>
                  <a:schemeClr val="accent6"/>
                </a:solidFill>
              </a:rPr>
              <a:t>일반 사용자</a:t>
            </a:r>
            <a:r>
              <a:rPr lang="en-US" altLang="ko-KR" sz="2000" b="1" dirty="0" smtClean="0">
                <a:solidFill>
                  <a:schemeClr val="accent6"/>
                </a:solidFill>
              </a:rPr>
              <a:t>)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22123" y="5884978"/>
            <a:ext cx="2232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로그인 후 </a:t>
            </a:r>
            <a:r>
              <a:rPr lang="ko-KR" altLang="en-US" sz="2000" b="1" dirty="0" err="1">
                <a:solidFill>
                  <a:schemeClr val="accent6"/>
                </a:solidFill>
              </a:rPr>
              <a:t>메뉴바</a:t>
            </a:r>
            <a:endParaRPr lang="en-US" altLang="ko-KR" sz="2000" b="1" dirty="0">
              <a:solidFill>
                <a:schemeClr val="accent6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accent6"/>
                </a:solidFill>
              </a:rPr>
              <a:t>(</a:t>
            </a:r>
            <a:r>
              <a:rPr lang="ko-KR" altLang="en-US" sz="2000" b="1" dirty="0" smtClean="0">
                <a:solidFill>
                  <a:schemeClr val="accent6"/>
                </a:solidFill>
              </a:rPr>
              <a:t>관리자</a:t>
            </a:r>
            <a:r>
              <a:rPr lang="en-US" altLang="ko-KR" sz="2000" b="1" dirty="0" smtClean="0">
                <a:solidFill>
                  <a:schemeClr val="accent6"/>
                </a:solidFill>
              </a:rPr>
              <a:t>)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6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839</Words>
  <Application>Microsoft Office PowerPoint</Application>
  <PresentationFormat>와이드스크린</PresentationFormat>
  <Paragraphs>158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a옛날목욕탕L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승겸</dc:creator>
  <cp:lastModifiedBy>a</cp:lastModifiedBy>
  <cp:revision>42</cp:revision>
  <dcterms:created xsi:type="dcterms:W3CDTF">2023-06-25T02:28:58Z</dcterms:created>
  <dcterms:modified xsi:type="dcterms:W3CDTF">2023-06-25T08:28:21Z</dcterms:modified>
</cp:coreProperties>
</file>